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32"/>
  </p:notesMasterIdLst>
  <p:sldIdLst>
    <p:sldId id="256" r:id="rId2"/>
    <p:sldId id="331" r:id="rId3"/>
    <p:sldId id="258" r:id="rId4"/>
    <p:sldId id="294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E" initials="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0" autoAdjust="0"/>
    <p:restoredTop sz="86380" autoAdjust="0"/>
  </p:normalViewPr>
  <p:slideViewPr>
    <p:cSldViewPr>
      <p:cViewPr varScale="1">
        <p:scale>
          <a:sx n="102" d="100"/>
          <a:sy n="102" d="100"/>
        </p:scale>
        <p:origin x="-11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614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pPr/>
              <a:t>1/4/2017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98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The term product lifecycle management (PLM) has two uses, and they shouldn’t be confused. </a:t>
            </a:r>
          </a:p>
          <a:p>
            <a:r>
              <a:rPr lang="en-US" sz="1200" dirty="0" smtClean="0"/>
              <a:t>The second use is often referred to as product life-cycle management, and abbreviated as PLCM. </a:t>
            </a:r>
          </a:p>
          <a:p>
            <a:r>
              <a:rPr lang="en-US" sz="1200" dirty="0" smtClean="0"/>
              <a:t>PLM focuses on managing the engineering aspects of a product throughout its useful life. </a:t>
            </a:r>
          </a:p>
          <a:p>
            <a:r>
              <a:rPr lang="en-US" sz="1200" dirty="0" smtClean="0"/>
              <a:t>In contrast, PLCM is a marketing concept that refers to managing the business side of the product during its lifecycle, particularly its costs and sales performance.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85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22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  <a:p>
            <a:r>
              <a:rPr lang="en-US" sz="1200" dirty="0" smtClean="0"/>
              <a:t>Stage 0: Discovery</a:t>
            </a:r>
          </a:p>
          <a:p>
            <a:r>
              <a:rPr lang="en-US" sz="1200" dirty="0" smtClean="0"/>
              <a:t>Stage 1: Scoping</a:t>
            </a:r>
          </a:p>
          <a:p>
            <a:r>
              <a:rPr lang="en-US" sz="1200" dirty="0" smtClean="0"/>
              <a:t>Stage 2: Build the Business Case for the Product: • Define and Analyze the New Product • Prepare the Business-Case Document • Prepare the Project Plan • Perform a Feasibility Analysis</a:t>
            </a:r>
          </a:p>
          <a:p>
            <a:r>
              <a:rPr lang="en-US" sz="1200" dirty="0" smtClean="0"/>
              <a:t>Stage 3: Development</a:t>
            </a:r>
          </a:p>
          <a:p>
            <a:r>
              <a:rPr lang="en-US" sz="1200" dirty="0" smtClean="0"/>
              <a:t>Stage 4: Testing and Validation: • Near Testing • Field Testing • Market Testing</a:t>
            </a:r>
          </a:p>
          <a:p>
            <a:r>
              <a:rPr lang="en-US" sz="1200" dirty="0" smtClean="0"/>
              <a:t>Stage 5: Launch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3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67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/>
              <a:t>Modular design is an approach in which independently created units called modules can be combined with others and easily rearranged, replaced, or interchanged to create different products. </a:t>
            </a:r>
          </a:p>
          <a:p>
            <a:r>
              <a:rPr lang="en-US" sz="1200" b="0" dirty="0" smtClean="0"/>
              <a:t>Robust Product Design ensures that minor variations caused by various factors in the production process won’t adversely affect how the product performs. </a:t>
            </a:r>
          </a:p>
          <a:p>
            <a:r>
              <a:rPr lang="en-US" sz="1200" b="0" dirty="0" smtClean="0"/>
              <a:t>Value Analysis and Value Engineering provide firms with a set of tools they can use to improve the value of their products</a:t>
            </a:r>
          </a:p>
          <a:p>
            <a:r>
              <a:rPr lang="en-US" sz="1200" b="0" dirty="0" smtClean="0"/>
              <a:t>Mass customization is the mass production of individually customized products through the use of components assembled in several different configurations</a:t>
            </a:r>
          </a:p>
          <a:p>
            <a:r>
              <a:rPr lang="en-US" sz="1200" dirty="0" smtClean="0"/>
              <a:t>DFMA: Designs that reduce the number of parts in products are identified, making them easier to manufacture and assemble and less expensive to produce.</a:t>
            </a:r>
          </a:p>
          <a:p>
            <a:r>
              <a:rPr lang="en-US" sz="1200" dirty="0" smtClean="0"/>
              <a:t>DFR is a process that encompasses the range of tools and practices that describe how, when, and in what order an organization needs to deploy them in order to design reliable products.</a:t>
            </a:r>
          </a:p>
          <a:p>
            <a:r>
              <a:rPr lang="en-US" sz="1200" dirty="0" smtClean="0"/>
              <a:t>QFD is a method companies use to translate customers’ wants and needs into product or service features, to prioritize those features, and to set development targets for the product or service.</a:t>
            </a: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93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28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Concurrent engineering, also sometimes referred to as simultaneous engineering or integrated product development (IPD), is a new product development approach in which tasks are performed in parallel and every aspect of product development is considered early in the process.</a:t>
            </a: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653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35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In the past, the developing prototypes used to take weeks or months. </a:t>
            </a:r>
          </a:p>
          <a:p>
            <a:r>
              <a:rPr lang="en-US" sz="1200" dirty="0" smtClean="0"/>
              <a:t>Today, new technology allows rapid prototyping, which is based on methods that are designed to create virtual reality games.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692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Companies such as Nestlé, Ralph Lauren, and Proctor &amp; Gamble are all eager to satisfy our desire to pamper our pets by producing new products and offering services for them.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products range from treats that resemble human snacks to Hermès collars encrusted with diamonds.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pet-products retailer PetSmart even offers doggy day care and pet hotels.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Pet owners on their way to work can simply drop off their pets for day care services or for extended stays when going out of town.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795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67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246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7209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820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691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782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25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030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95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12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45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07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44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68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74C31-EB4A-4B21-8134-CB5741A1DC5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0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7283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1999"/>
            <a:ext cx="5486400" cy="3965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76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9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2860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144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313" y="6356350"/>
            <a:ext cx="727868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44000" cy="331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7238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799"/>
            <a:ext cx="4040188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27238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799"/>
            <a:ext cx="4041775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739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3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>
            <a:lvl1pPr>
              <a:defRPr lang="en-US" sz="11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4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Reasons for New Product Success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Meticulous </a:t>
            </a:r>
            <a:r>
              <a:rPr lang="en-US" sz="2400" dirty="0"/>
              <a:t>planning based on a thorough understanding of the market and the needs customers.</a:t>
            </a:r>
          </a:p>
          <a:p>
            <a:r>
              <a:rPr lang="en-US" sz="2400" dirty="0" smtClean="0"/>
              <a:t>A </a:t>
            </a:r>
            <a:r>
              <a:rPr lang="en-US" sz="2400" dirty="0"/>
              <a:t>solid price–value relationship; that is, the product is perceived by the buying public to offer good value for the price they have to pay for it.</a:t>
            </a:r>
          </a:p>
          <a:p>
            <a:r>
              <a:rPr lang="en-US" sz="2400" dirty="0" smtClean="0"/>
              <a:t>The </a:t>
            </a:r>
            <a:r>
              <a:rPr lang="en-US" sz="2400" dirty="0"/>
              <a:t>skillful management of the product’s development, sales, and marketing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Reasons for New Product Failure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Misunderstanding </a:t>
            </a:r>
            <a:r>
              <a:rPr lang="en-US" sz="2400" dirty="0"/>
              <a:t>the target market </a:t>
            </a:r>
            <a:r>
              <a:rPr lang="en-US" sz="2400" dirty="0" smtClean="0"/>
              <a:t>(Example of Nike’s Black and Tan).</a:t>
            </a:r>
          </a:p>
          <a:p>
            <a:pPr lvl="0"/>
            <a:r>
              <a:rPr lang="en-US" sz="2400" dirty="0"/>
              <a:t>Incorrect Product </a:t>
            </a:r>
            <a:r>
              <a:rPr lang="en-US" sz="2400" dirty="0" smtClean="0"/>
              <a:t>Positioning.</a:t>
            </a:r>
            <a:endParaRPr lang="en-US" sz="2400" dirty="0"/>
          </a:p>
          <a:p>
            <a:pPr lvl="0"/>
            <a:r>
              <a:rPr lang="en-US" sz="2400" dirty="0"/>
              <a:t>A mismatch between the price of the product and its perceived </a:t>
            </a:r>
            <a:r>
              <a:rPr lang="en-US" sz="2400" dirty="0" smtClean="0"/>
              <a:t>benefits.</a:t>
            </a:r>
            <a:endParaRPr lang="en-US" sz="2400" dirty="0"/>
          </a:p>
          <a:p>
            <a:pPr lvl="0"/>
            <a:r>
              <a:rPr lang="en-US" sz="2400" dirty="0"/>
              <a:t>A lack of understanding by consumers about the product’s </a:t>
            </a:r>
            <a:r>
              <a:rPr lang="en-US" sz="2400" dirty="0" smtClean="0"/>
              <a:t>benefits.</a:t>
            </a:r>
            <a:endParaRPr lang="en-US" sz="2400" dirty="0"/>
          </a:p>
          <a:p>
            <a:pPr lvl="0"/>
            <a:r>
              <a:rPr lang="en-US" sz="2400" dirty="0"/>
              <a:t>Poor product or service </a:t>
            </a:r>
            <a:r>
              <a:rPr lang="en-US" sz="2400" dirty="0" smtClean="0"/>
              <a:t>design.</a:t>
            </a:r>
            <a:endParaRPr lang="en-US" sz="2400" dirty="0"/>
          </a:p>
          <a:p>
            <a:pPr lvl="0"/>
            <a:r>
              <a:rPr lang="en-US" sz="2400" dirty="0"/>
              <a:t>Inadequate infrastructure and ancillary </a:t>
            </a:r>
            <a:r>
              <a:rPr lang="en-US" sz="2400" dirty="0" smtClean="0"/>
              <a:t>services.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Types of Innovation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Sustaining innovation is </a:t>
            </a:r>
            <a:r>
              <a:rPr lang="en-US" sz="2400" dirty="0"/>
              <a:t>targeted toward an existing market and can be either radical or incremental. </a:t>
            </a:r>
            <a:endParaRPr lang="en-US" sz="2400" dirty="0" smtClean="0"/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radical innovation is a new product or solution associated with products in existing markets. </a:t>
            </a:r>
            <a:endParaRPr lang="en-US" sz="2000" dirty="0" smtClean="0"/>
          </a:p>
          <a:p>
            <a:pPr lvl="1"/>
            <a:r>
              <a:rPr lang="en-US" sz="2000" dirty="0" smtClean="0"/>
              <a:t>An </a:t>
            </a:r>
            <a:r>
              <a:rPr lang="en-US" sz="2000" dirty="0"/>
              <a:t>incremental innovation, by contrast, is an improvement to an already existing product. </a:t>
            </a:r>
          </a:p>
          <a:p>
            <a:r>
              <a:rPr lang="en-US" sz="2400" dirty="0" smtClean="0"/>
              <a:t>Disruptive </a:t>
            </a:r>
            <a:r>
              <a:rPr lang="en-US" sz="2400" dirty="0"/>
              <a:t>innovation is a product or service that takes root initially in simple </a:t>
            </a:r>
            <a:r>
              <a:rPr lang="en-US" sz="2400" dirty="0" smtClean="0"/>
              <a:t>applications </a:t>
            </a:r>
            <a:r>
              <a:rPr lang="en-US" sz="2400" dirty="0"/>
              <a:t>at the low-end of a </a:t>
            </a:r>
            <a:r>
              <a:rPr lang="en-US" sz="2400" dirty="0" smtClean="0"/>
              <a:t>market. The </a:t>
            </a:r>
            <a:r>
              <a:rPr lang="en-US" sz="2400" dirty="0"/>
              <a:t>innovation then gains momentum and moves up to the higher-end of the market, eventually displacing established competitors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7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How </a:t>
            </a:r>
            <a:r>
              <a:rPr lang="en-US" sz="2400" dirty="0" smtClean="0"/>
              <a:t>Are </a:t>
            </a:r>
            <a:r>
              <a:rPr lang="en-US" sz="2400" dirty="0" smtClean="0"/>
              <a:t>New Products Developed?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New </a:t>
            </a:r>
            <a:r>
              <a:rPr lang="en-US" sz="2400" dirty="0"/>
              <a:t>product development (NPD) </a:t>
            </a:r>
            <a:r>
              <a:rPr lang="en-US" sz="2400" dirty="0" smtClean="0"/>
              <a:t>is </a:t>
            </a:r>
            <a:r>
              <a:rPr lang="en-US" sz="2400" dirty="0"/>
              <a:t>“the overall process of strategy, organization, concept generation, product and marketing plan creation and evaluation, and commercialization of a new product.”   </a:t>
            </a:r>
            <a:endParaRPr lang="en-US" sz="2400" dirty="0" smtClean="0"/>
          </a:p>
          <a:p>
            <a:r>
              <a:rPr lang="en-US" sz="2400" dirty="0" smtClean="0"/>
              <a:t>New </a:t>
            </a:r>
            <a:r>
              <a:rPr lang="en-US" sz="2400" dirty="0"/>
              <a:t>product development is part of an overall strategic process known as product lifecycle management (PLM). </a:t>
            </a:r>
            <a:endParaRPr lang="en-US" sz="2400" dirty="0" smtClean="0"/>
          </a:p>
          <a:p>
            <a:r>
              <a:rPr lang="en-US" sz="2400" dirty="0" smtClean="0"/>
              <a:t>PLM </a:t>
            </a:r>
            <a:r>
              <a:rPr lang="en-US" sz="2400" dirty="0"/>
              <a:t>is a strategic, company-wide business approach that spans all aspects of a product's lifecycle and its supply chain</a:t>
            </a:r>
            <a:r>
              <a:rPr lang="en-US" sz="2400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9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0"/>
            <a:ext cx="7696200" cy="760412"/>
          </a:xfrm>
        </p:spPr>
        <p:txBody>
          <a:bodyPr>
            <a:noAutofit/>
          </a:bodyPr>
          <a:lstStyle/>
          <a:p>
            <a:r>
              <a:rPr lang="en-US" sz="2400" dirty="0"/>
              <a:t>Product Lifecycle Management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481989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30480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85800"/>
            <a:ext cx="521208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64217" y="6236350"/>
            <a:ext cx="30556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SOURCE: Courtesy of MES Solutions Inc.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3837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381000"/>
            <a:ext cx="3200400" cy="1143000"/>
          </a:xfrm>
        </p:spPr>
        <p:txBody>
          <a:bodyPr>
            <a:noAutofit/>
          </a:bodyPr>
          <a:lstStyle/>
          <a:p>
            <a:r>
              <a:rPr lang="en-US" sz="1400" dirty="0"/>
              <a:t>The Traditional Approach to New Product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62999" y="6705600"/>
            <a:ext cx="416767" cy="152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624737"/>
            <a:ext cx="4419600" cy="133627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76201"/>
            <a:ext cx="533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74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1371600"/>
          </a:xfrm>
        </p:spPr>
        <p:txBody>
          <a:bodyPr>
            <a:noAutofit/>
          </a:bodyPr>
          <a:lstStyle/>
          <a:p>
            <a:r>
              <a:rPr lang="en-US" sz="2400" dirty="0"/>
              <a:t>The Stage-Gate Approach to New Product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8458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0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52400"/>
            <a:ext cx="8153400" cy="762000"/>
          </a:xfrm>
        </p:spPr>
        <p:txBody>
          <a:bodyPr>
            <a:noAutofit/>
          </a:bodyPr>
          <a:lstStyle/>
          <a:p>
            <a:r>
              <a:rPr lang="en-US" sz="2200" dirty="0"/>
              <a:t>Operations Profile – New Product Development at Coca-Cola: Illy </a:t>
            </a:r>
            <a:r>
              <a:rPr lang="en-US" sz="2200" dirty="0" err="1"/>
              <a:t>Issimo</a:t>
            </a:r>
            <a:endParaRPr lang="en-US" sz="2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1447800"/>
            <a:ext cx="4953000" cy="4800600"/>
          </a:xfrm>
        </p:spPr>
        <p:txBody>
          <a:bodyPr>
            <a:noAutofit/>
          </a:bodyPr>
          <a:lstStyle/>
          <a:p>
            <a:r>
              <a:rPr lang="en-US" sz="2200" dirty="0" smtClean="0"/>
              <a:t>Coca-Cola </a:t>
            </a:r>
            <a:r>
              <a:rPr lang="en-US" sz="2200" dirty="0"/>
              <a:t>recently used the stage-gate approach to create Illy </a:t>
            </a:r>
            <a:r>
              <a:rPr lang="en-US" sz="2200" dirty="0" err="1"/>
              <a:t>Issimo</a:t>
            </a:r>
            <a:r>
              <a:rPr lang="en-US" sz="2200" dirty="0"/>
              <a:t>, a new ready-to-drink coffee beverage. </a:t>
            </a:r>
            <a:endParaRPr lang="en-US" sz="2200" dirty="0" smtClean="0"/>
          </a:p>
          <a:p>
            <a:r>
              <a:rPr lang="en-US" sz="2200" dirty="0" smtClean="0"/>
              <a:t>The </a:t>
            </a:r>
            <a:r>
              <a:rPr lang="en-US" sz="2200" dirty="0"/>
              <a:t>stages for Illy </a:t>
            </a:r>
            <a:r>
              <a:rPr lang="en-US" sz="2200" dirty="0" err="1"/>
              <a:t>Issimo’s</a:t>
            </a:r>
            <a:r>
              <a:rPr lang="en-US" sz="2200" dirty="0"/>
              <a:t> product development were as follows:</a:t>
            </a:r>
          </a:p>
          <a:p>
            <a:pPr lvl="1"/>
            <a:r>
              <a:rPr lang="en-US" sz="2000" dirty="0" smtClean="0"/>
              <a:t>Stage </a:t>
            </a:r>
            <a:r>
              <a:rPr lang="en-US" sz="2000" dirty="0"/>
              <a:t>1: Idea Generation</a:t>
            </a:r>
          </a:p>
          <a:p>
            <a:pPr lvl="1"/>
            <a:r>
              <a:rPr lang="en-US" sz="2000" dirty="0" smtClean="0"/>
              <a:t>Stage </a:t>
            </a:r>
            <a:r>
              <a:rPr lang="en-US" sz="2000" dirty="0"/>
              <a:t>2: Building the Business Case </a:t>
            </a:r>
          </a:p>
          <a:p>
            <a:pPr lvl="1"/>
            <a:r>
              <a:rPr lang="en-US" sz="2000" dirty="0" smtClean="0"/>
              <a:t>Stage </a:t>
            </a:r>
            <a:r>
              <a:rPr lang="en-US" sz="2000" dirty="0"/>
              <a:t>3: Product Development </a:t>
            </a:r>
          </a:p>
          <a:p>
            <a:pPr lvl="1"/>
            <a:r>
              <a:rPr lang="en-US" sz="2000" dirty="0" smtClean="0"/>
              <a:t>Stage </a:t>
            </a:r>
            <a:r>
              <a:rPr lang="en-US" sz="2000" dirty="0"/>
              <a:t>4: Launch Preparations</a:t>
            </a:r>
          </a:p>
          <a:p>
            <a:pPr lvl="1"/>
            <a:r>
              <a:rPr lang="en-US" sz="2000" dirty="0" smtClean="0"/>
              <a:t>Stage </a:t>
            </a:r>
            <a:r>
              <a:rPr lang="en-US" sz="2000" dirty="0"/>
              <a:t>5: Marketing Activities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38" y="1066800"/>
            <a:ext cx="2656501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9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New Product Development Concepts </a:t>
            </a:r>
            <a:r>
              <a:rPr lang="en-US" sz="2400" dirty="0" smtClean="0"/>
              <a:t>and </a:t>
            </a:r>
            <a:r>
              <a:rPr lang="en-US" sz="2400" dirty="0" smtClean="0"/>
              <a:t>Strategies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Modular design</a:t>
            </a:r>
          </a:p>
          <a:p>
            <a:r>
              <a:rPr lang="en-US" sz="2400" dirty="0" smtClean="0"/>
              <a:t>Robust </a:t>
            </a:r>
            <a:r>
              <a:rPr lang="en-US" sz="2400" dirty="0"/>
              <a:t>Product </a:t>
            </a:r>
            <a:r>
              <a:rPr lang="en-US" sz="2400" dirty="0" smtClean="0"/>
              <a:t>Design</a:t>
            </a:r>
          </a:p>
          <a:p>
            <a:r>
              <a:rPr lang="en-US" sz="2400" dirty="0" smtClean="0"/>
              <a:t>Value </a:t>
            </a:r>
            <a:r>
              <a:rPr lang="en-US" sz="2400" dirty="0"/>
              <a:t>Analysis and Value Engineering</a:t>
            </a:r>
          </a:p>
          <a:p>
            <a:r>
              <a:rPr lang="en-US" sz="2400" dirty="0" smtClean="0"/>
              <a:t>Mass </a:t>
            </a:r>
            <a:r>
              <a:rPr lang="en-US" sz="2400" dirty="0"/>
              <a:t>Customization </a:t>
            </a:r>
          </a:p>
          <a:p>
            <a:r>
              <a:rPr lang="en-US" sz="2400" dirty="0" smtClean="0"/>
              <a:t>Design </a:t>
            </a:r>
            <a:r>
              <a:rPr lang="en-US" sz="2400" dirty="0"/>
              <a:t>for Manufacturing and Assembly </a:t>
            </a:r>
            <a:r>
              <a:rPr lang="en-US" sz="2400" dirty="0" smtClean="0"/>
              <a:t>(DFMA)</a:t>
            </a:r>
            <a:endParaRPr lang="en-US" sz="2400" dirty="0"/>
          </a:p>
          <a:p>
            <a:r>
              <a:rPr lang="en-US" sz="2400" dirty="0" smtClean="0"/>
              <a:t>Design </a:t>
            </a:r>
            <a:r>
              <a:rPr lang="en-US" sz="2400" dirty="0"/>
              <a:t>for Reliability (DFR)</a:t>
            </a:r>
          </a:p>
          <a:p>
            <a:r>
              <a:rPr lang="en-US" sz="2400" dirty="0" smtClean="0"/>
              <a:t>Design </a:t>
            </a:r>
            <a:r>
              <a:rPr lang="en-US" sz="2400" dirty="0"/>
              <a:t>for Disposal, Remanufacturing, and Recycling (DFDRR)</a:t>
            </a:r>
          </a:p>
          <a:p>
            <a:r>
              <a:rPr lang="en-US" sz="2400" dirty="0" smtClean="0"/>
              <a:t>Quality </a:t>
            </a:r>
            <a:r>
              <a:rPr lang="en-US" sz="2400" dirty="0"/>
              <a:t>Function Deployment (QFD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76200"/>
            <a:ext cx="7696200" cy="609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House of Quality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94576" y="6553200"/>
            <a:ext cx="457200" cy="3048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613526"/>
            <a:ext cx="7010400" cy="244474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47846"/>
            <a:ext cx="7129683" cy="580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60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553200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 smtClean="0"/>
              <a:t>Chapter 4: Product and Service Innovations</a:t>
            </a:r>
            <a:endParaRPr lang="en-US" cap="non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629400"/>
            <a:ext cx="7278687" cy="288925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33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0"/>
            <a:ext cx="7696200" cy="838200"/>
          </a:xfrm>
        </p:spPr>
        <p:txBody>
          <a:bodyPr>
            <a:noAutofit/>
          </a:bodyPr>
          <a:lstStyle/>
          <a:p>
            <a:r>
              <a:rPr lang="en-US" sz="2400" dirty="0"/>
              <a:t>Concurrent Engineering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304800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8382000" cy="551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6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Time-Based Competition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Time-based </a:t>
            </a:r>
            <a:r>
              <a:rPr lang="en-US" sz="2400" dirty="0"/>
              <a:t>competition is a strategy intended to reduce the time required to conceptualize, develop, manufacture, market, and deliver products so as to gain a competitive advantage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There </a:t>
            </a:r>
            <a:r>
              <a:rPr lang="en-US" sz="2400" dirty="0"/>
              <a:t>are two types of time-based competition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Time-to-market speed</a:t>
            </a:r>
          </a:p>
          <a:p>
            <a:pPr lvl="1"/>
            <a:r>
              <a:rPr lang="en-US" sz="2000" dirty="0" smtClean="0"/>
              <a:t>Time-to-manufacture-and-deliver speed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Using Technology </a:t>
            </a:r>
            <a:r>
              <a:rPr lang="en-US" sz="2400" dirty="0" smtClean="0"/>
              <a:t>to </a:t>
            </a:r>
            <a:r>
              <a:rPr lang="en-US" sz="2400" dirty="0" smtClean="0"/>
              <a:t>Develop New Products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Rapid </a:t>
            </a:r>
            <a:r>
              <a:rPr lang="en-US" sz="2400" dirty="0"/>
              <a:t>Prototyping and Virtual Reality</a:t>
            </a:r>
          </a:p>
          <a:p>
            <a:r>
              <a:rPr lang="en-US" sz="2400" dirty="0" smtClean="0"/>
              <a:t>Note: Insert “Figure ?: Rapid </a:t>
            </a:r>
            <a:r>
              <a:rPr lang="en-US" sz="2400" dirty="0"/>
              <a:t>prototypes of a 3D model scooter and a 3D model house</a:t>
            </a:r>
            <a:r>
              <a:rPr lang="en-US" sz="2400" dirty="0" smtClean="0"/>
              <a:t>.” here.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Computer-aided </a:t>
            </a:r>
            <a:r>
              <a:rPr lang="en-US" sz="2400" dirty="0"/>
              <a:t>design (CAD) </a:t>
            </a:r>
            <a:r>
              <a:rPr lang="en-US" sz="2400" dirty="0" smtClean="0"/>
              <a:t>refers </a:t>
            </a:r>
            <a:r>
              <a:rPr lang="en-US" sz="2400" dirty="0"/>
              <a:t>to the broad range software that helps engineers design new products electronically rather than drawing by hand.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The Evolution of Global Product Development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During </a:t>
            </a:r>
            <a:r>
              <a:rPr lang="en-US" sz="2400" dirty="0"/>
              <a:t>the 1980s and 1990s, many manufacturing companies from the high-cost industrialized countries such as United </a:t>
            </a:r>
            <a:r>
              <a:rPr lang="en-US" sz="2400" dirty="0" smtClean="0"/>
              <a:t>States steadily </a:t>
            </a:r>
            <a:r>
              <a:rPr lang="en-US" sz="2400" dirty="0"/>
              <a:t>shifted their manufacturing activities to lower cost regions, such as India, China, Russia, </a:t>
            </a:r>
            <a:r>
              <a:rPr lang="en-US" sz="2400" dirty="0" smtClean="0"/>
              <a:t>Vietnam, etc.</a:t>
            </a:r>
            <a:endParaRPr lang="en-US" sz="2400" dirty="0"/>
          </a:p>
          <a:p>
            <a:r>
              <a:rPr lang="en-US" sz="2400" dirty="0" smtClean="0"/>
              <a:t>In </a:t>
            </a:r>
            <a:r>
              <a:rPr lang="en-US" sz="2400" dirty="0"/>
              <a:t>the mid-1990s, </a:t>
            </a:r>
            <a:r>
              <a:rPr lang="en-US" sz="2400" dirty="0" smtClean="0"/>
              <a:t>companies </a:t>
            </a:r>
            <a:r>
              <a:rPr lang="en-US" sz="2400" dirty="0"/>
              <a:t>began to distribute select product-development functions to other countries, including the software-systems documentation process, quality assurance, and help-desk support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3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Challenges Related to Global Product Development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Protecting </a:t>
            </a:r>
            <a:r>
              <a:rPr lang="en-US" sz="2400" dirty="0"/>
              <a:t>the firm’s intellectual property (IP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Formulating </a:t>
            </a:r>
            <a:r>
              <a:rPr lang="en-US" sz="2400" dirty="0"/>
              <a:t>a global process of development. </a:t>
            </a:r>
            <a:endParaRPr lang="en-US" sz="2400" dirty="0" smtClean="0"/>
          </a:p>
          <a:p>
            <a:r>
              <a:rPr lang="en-US" sz="2400" dirty="0" smtClean="0"/>
              <a:t>Ensuring </a:t>
            </a:r>
            <a:r>
              <a:rPr lang="en-US" sz="2400" dirty="0"/>
              <a:t>data and software systems are </a:t>
            </a:r>
            <a:r>
              <a:rPr lang="en-US" sz="2400" dirty="0" smtClean="0"/>
              <a:t>compatible. </a:t>
            </a:r>
          </a:p>
          <a:p>
            <a:r>
              <a:rPr lang="en-US" sz="2400" dirty="0" smtClean="0"/>
              <a:t>Preparing </a:t>
            </a:r>
            <a:r>
              <a:rPr lang="en-US" sz="2400" dirty="0"/>
              <a:t>staff members to work globally. </a:t>
            </a:r>
            <a:endParaRPr lang="en-US" sz="2400" dirty="0" smtClean="0"/>
          </a:p>
          <a:p>
            <a:r>
              <a:rPr lang="en-US" sz="2400" dirty="0" smtClean="0"/>
              <a:t>Understanding </a:t>
            </a:r>
            <a:r>
              <a:rPr lang="en-US" sz="2400" dirty="0"/>
              <a:t>cultural differences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Supply Chain Issues Related </a:t>
            </a:r>
            <a:r>
              <a:rPr lang="en-US" sz="2400" dirty="0"/>
              <a:t>t</a:t>
            </a:r>
            <a:r>
              <a:rPr lang="en-US" sz="2400" dirty="0" smtClean="0"/>
              <a:t>o </a:t>
            </a:r>
            <a:r>
              <a:rPr lang="en-US" sz="2400" dirty="0" smtClean="0"/>
              <a:t>New Product Development 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Who </a:t>
            </a:r>
            <a:r>
              <a:rPr lang="en-US" sz="2400" dirty="0"/>
              <a:t>are the suppliers for the raw materials and components of this product? </a:t>
            </a:r>
          </a:p>
          <a:p>
            <a:r>
              <a:rPr lang="en-US" sz="2400" dirty="0" smtClean="0"/>
              <a:t>How </a:t>
            </a:r>
            <a:r>
              <a:rPr lang="en-US" sz="2400" dirty="0"/>
              <a:t>long will it take the supplier to provide the inventory after </a:t>
            </a:r>
            <a:r>
              <a:rPr lang="en-US" sz="2400" dirty="0" smtClean="0"/>
              <a:t>it is </a:t>
            </a:r>
            <a:r>
              <a:rPr lang="en-US" sz="2400" dirty="0"/>
              <a:t>ordered?</a:t>
            </a:r>
          </a:p>
          <a:p>
            <a:r>
              <a:rPr lang="en-US" sz="2400" dirty="0" smtClean="0"/>
              <a:t>Where </a:t>
            </a:r>
            <a:r>
              <a:rPr lang="en-US" sz="2400" dirty="0"/>
              <a:t>will inventories be held in the supply chain and at what cost? </a:t>
            </a:r>
          </a:p>
          <a:p>
            <a:r>
              <a:rPr lang="en-US" sz="2400" dirty="0" smtClean="0"/>
              <a:t>Another </a:t>
            </a:r>
            <a:r>
              <a:rPr lang="en-US" sz="2400" dirty="0"/>
              <a:t>supply chain issue relates to the lead times for suppliers. 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Collaboration </a:t>
            </a:r>
            <a:r>
              <a:rPr lang="en-US" sz="2400" dirty="0" smtClean="0"/>
              <a:t>Within </a:t>
            </a:r>
            <a:r>
              <a:rPr lang="en-US" sz="2400" dirty="0"/>
              <a:t>Supply Chains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Early </a:t>
            </a:r>
            <a:r>
              <a:rPr lang="en-US" sz="2400" dirty="0"/>
              <a:t>Involvement of the Supply Chain’s </a:t>
            </a:r>
            <a:r>
              <a:rPr lang="en-US" sz="2400" dirty="0" smtClean="0"/>
              <a:t>Members. </a:t>
            </a:r>
            <a:endParaRPr lang="en-US" sz="2400" dirty="0"/>
          </a:p>
          <a:p>
            <a:r>
              <a:rPr lang="en-US" sz="2400" dirty="0" smtClean="0"/>
              <a:t>Creation </a:t>
            </a:r>
            <a:r>
              <a:rPr lang="en-US" sz="2400" dirty="0"/>
              <a:t>of a Clear Supply-Chain </a:t>
            </a:r>
            <a:r>
              <a:rPr lang="en-US" sz="2400" dirty="0" smtClean="0"/>
              <a:t>Design.</a:t>
            </a:r>
            <a:endParaRPr lang="en-US" sz="2400" dirty="0"/>
          </a:p>
          <a:p>
            <a:r>
              <a:rPr lang="en-US" sz="2400" dirty="0"/>
              <a:t>Multi-Stage Quality </a:t>
            </a:r>
            <a:r>
              <a:rPr lang="en-US" sz="2400" dirty="0" smtClean="0"/>
              <a:t>Testing.</a:t>
            </a:r>
            <a:endParaRPr lang="en-US" sz="2400" dirty="0"/>
          </a:p>
          <a:p>
            <a:r>
              <a:rPr lang="en-US" sz="2400" dirty="0"/>
              <a:t>Understanding the Operating Processes of Each Supply Chain </a:t>
            </a:r>
            <a:r>
              <a:rPr lang="en-US" sz="2400" dirty="0" smtClean="0"/>
              <a:t>Member.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b="1" dirty="0" smtClean="0">
                <a:solidFill>
                  <a:srgbClr val="FF0000"/>
                </a:solidFill>
              </a:rPr>
              <a:t>Note: Insert “Figure </a:t>
            </a:r>
            <a:r>
              <a:rPr lang="en-US" sz="2400" b="1" dirty="0">
                <a:solidFill>
                  <a:srgbClr val="FF0000"/>
                </a:solidFill>
              </a:rPr>
              <a:t>4.9: A Typical Manufacturing Supply Chain Process Flow </a:t>
            </a:r>
            <a:r>
              <a:rPr lang="en-US" sz="2400" b="1" dirty="0" smtClean="0">
                <a:solidFill>
                  <a:srgbClr val="FF0000"/>
                </a:solidFill>
              </a:rPr>
              <a:t>Chart” here.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How Are Services Designed?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aim of service design is to answer to these questions:</a:t>
            </a:r>
          </a:p>
          <a:p>
            <a:pPr lvl="1"/>
            <a:r>
              <a:rPr lang="en-US" sz="2000" dirty="0" smtClean="0"/>
              <a:t>What </a:t>
            </a:r>
            <a:r>
              <a:rPr lang="en-US" sz="2000" dirty="0"/>
              <a:t>service should be provided? </a:t>
            </a:r>
          </a:p>
          <a:p>
            <a:pPr lvl="1"/>
            <a:r>
              <a:rPr lang="en-US" sz="2000" dirty="0" smtClean="0"/>
              <a:t>What </a:t>
            </a:r>
            <a:r>
              <a:rPr lang="en-US" sz="2000" dirty="0"/>
              <a:t>is the nature of interaction between the customer and the service provider?</a:t>
            </a:r>
          </a:p>
          <a:p>
            <a:pPr lvl="1"/>
            <a:r>
              <a:rPr lang="en-US" sz="2000" dirty="0" smtClean="0"/>
              <a:t>Are </a:t>
            </a:r>
            <a:r>
              <a:rPr lang="en-US" sz="2000" dirty="0"/>
              <a:t>the customers satisfied with it? If not, how can it be improved? 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Note: Insert “Figure </a:t>
            </a:r>
            <a:r>
              <a:rPr lang="en-US" sz="2400" b="1" dirty="0">
                <a:solidFill>
                  <a:srgbClr val="FF0000"/>
                </a:solidFill>
              </a:rPr>
              <a:t>4.10: A Service System Design </a:t>
            </a:r>
            <a:r>
              <a:rPr lang="en-US" sz="2400" b="1" dirty="0" smtClean="0">
                <a:solidFill>
                  <a:srgbClr val="FF0000"/>
                </a:solidFill>
              </a:rPr>
              <a:t>Matrix” here.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4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Legal and Ethical Issues in New Product Development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Many </a:t>
            </a:r>
            <a:r>
              <a:rPr lang="en-US" sz="2400" dirty="0"/>
              <a:t>government regulatory acts such as the Federal Food, Drug, and Cosmetic Act, the Environmental Protection Act, and the Hazardous Products Act were intended to protect consumers. </a:t>
            </a:r>
            <a:endParaRPr lang="en-US" sz="2400" dirty="0" smtClean="0"/>
          </a:p>
          <a:p>
            <a:r>
              <a:rPr lang="en-US" sz="2400" dirty="0" smtClean="0"/>
              <a:t>Ethically </a:t>
            </a:r>
            <a:r>
              <a:rPr lang="en-US" sz="2400" dirty="0"/>
              <a:t>responsible companies introduce innovative products and services that go above and beyond meeting minimum legal requirements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1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30188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/>
              <a:t>Sustainability Issues in New Product Development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602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Economic </a:t>
            </a:r>
            <a:r>
              <a:rPr lang="en-US" sz="2400" dirty="0"/>
              <a:t>sustainability </a:t>
            </a:r>
            <a:r>
              <a:rPr lang="en-US" sz="2400" dirty="0" smtClean="0"/>
              <a:t>includes </a:t>
            </a:r>
            <a:r>
              <a:rPr lang="en-US" sz="2400" dirty="0"/>
              <a:t>measures of technical feasibility and economic feasibility, such as production costs and the return on </a:t>
            </a:r>
            <a:r>
              <a:rPr lang="en-US" sz="2400" dirty="0" smtClean="0"/>
              <a:t>investment.</a:t>
            </a:r>
            <a:endParaRPr lang="en-US" sz="2400" dirty="0"/>
          </a:p>
          <a:p>
            <a:r>
              <a:rPr lang="en-US" sz="2400" dirty="0" smtClean="0"/>
              <a:t>Environmental </a:t>
            </a:r>
            <a:r>
              <a:rPr lang="en-US" sz="2400" dirty="0"/>
              <a:t>sustainability </a:t>
            </a:r>
            <a:r>
              <a:rPr lang="en-US" sz="2400" dirty="0" smtClean="0"/>
              <a:t>includes </a:t>
            </a:r>
            <a:r>
              <a:rPr lang="en-US" sz="2400" dirty="0"/>
              <a:t>measures of carbon emissions, recyclability, the use of renewable materials and natural resources, water and energy consumption, and </a:t>
            </a:r>
            <a:r>
              <a:rPr lang="en-US" sz="2400" dirty="0" smtClean="0"/>
              <a:t>waste.</a:t>
            </a:r>
            <a:endParaRPr lang="en-US" sz="2400" dirty="0"/>
          </a:p>
          <a:p>
            <a:r>
              <a:rPr lang="en-US" sz="2400" dirty="0" smtClean="0"/>
              <a:t>Social </a:t>
            </a:r>
            <a:r>
              <a:rPr lang="en-US" sz="2400" dirty="0"/>
              <a:t>sustainability </a:t>
            </a:r>
            <a:r>
              <a:rPr lang="en-US" sz="2400" dirty="0" smtClean="0"/>
              <a:t>includes </a:t>
            </a:r>
            <a:r>
              <a:rPr lang="en-US" sz="2400" dirty="0"/>
              <a:t>measures of health and safety, such as nutritional and hazardous material content, socially responsible sourcing, and the impact on employment in the firm and within the local </a:t>
            </a:r>
            <a:r>
              <a:rPr lang="en-US" sz="2400" dirty="0" smtClean="0"/>
              <a:t>community.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84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Learning Objectives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smtClean="0"/>
              <a:t>Explain </a:t>
            </a:r>
            <a:r>
              <a:rPr lang="en-US" sz="2400" dirty="0"/>
              <a:t>why new product development is vital for organizations.</a:t>
            </a:r>
          </a:p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the approaches companies use to develop new products.</a:t>
            </a:r>
          </a:p>
          <a:p>
            <a:pPr lvl="0"/>
            <a:r>
              <a:rPr lang="en-US" sz="2400" dirty="0" smtClean="0"/>
              <a:t>Demonstrate </a:t>
            </a:r>
            <a:r>
              <a:rPr lang="en-US" sz="2400" dirty="0"/>
              <a:t>how new strategies have improved the way which new products are designed and tested.</a:t>
            </a:r>
          </a:p>
          <a:p>
            <a:pPr lvl="0"/>
            <a:r>
              <a:rPr lang="en-US" sz="2400" dirty="0" smtClean="0"/>
              <a:t>Discuss </a:t>
            </a:r>
            <a:r>
              <a:rPr lang="en-US" sz="2400" dirty="0"/>
              <a:t>some new technologies that have allowed for faster new product development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53886" y="6220"/>
            <a:ext cx="7696200" cy="603380"/>
          </a:xfrm>
        </p:spPr>
        <p:txBody>
          <a:bodyPr>
            <a:noAutofit/>
          </a:bodyPr>
          <a:lstStyle/>
          <a:p>
            <a:r>
              <a:rPr lang="en-US" sz="2400" dirty="0"/>
              <a:t>Sustainability Checklist for New Product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08426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30480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8305800" cy="588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43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Learning Objectives (</a:t>
            </a:r>
            <a:r>
              <a:rPr lang="en-US" sz="2400" dirty="0" smtClean="0"/>
              <a:t>Cont’d)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905000"/>
            <a:ext cx="7696200" cy="4221163"/>
          </a:xfrm>
        </p:spPr>
        <p:txBody>
          <a:bodyPr>
            <a:noAutofit/>
          </a:bodyPr>
          <a:lstStyle/>
          <a:p>
            <a:r>
              <a:rPr lang="en-US" sz="2400" dirty="0"/>
              <a:t>Explain the global product-development process and describe how organizations are increasingly using it to gain a strategic advantage.</a:t>
            </a:r>
          </a:p>
          <a:p>
            <a:r>
              <a:rPr lang="en-US" sz="2400" dirty="0" smtClean="0"/>
              <a:t>Describe how the collaboration of the members of a supply chain can improve product development.</a:t>
            </a:r>
          </a:p>
          <a:p>
            <a:r>
              <a:rPr lang="en-US" sz="2400" dirty="0" smtClean="0"/>
              <a:t>Identify </a:t>
            </a:r>
            <a:r>
              <a:rPr lang="en-US" sz="2400" dirty="0"/>
              <a:t>the unique challenges service organizations face when designing their products, including the tools and methods they use to do so.</a:t>
            </a:r>
          </a:p>
          <a:p>
            <a:r>
              <a:rPr lang="en-US" sz="2400" dirty="0" smtClean="0"/>
              <a:t>Discuss </a:t>
            </a:r>
            <a:r>
              <a:rPr lang="en-US" sz="2400" dirty="0"/>
              <a:t>some of the legal, ethical, and sustainability issues that affect firms developing new products and services.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4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Operations Profile</a:t>
            </a:r>
            <a:r>
              <a:rPr lang="en-US" sz="2800" dirty="0" smtClean="0"/>
              <a:t>: </a:t>
            </a:r>
            <a:r>
              <a:rPr lang="en-US" sz="2400" dirty="0"/>
              <a:t>Developing New Products and Services in the Pet Industry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Natural </a:t>
            </a:r>
            <a:r>
              <a:rPr lang="en-US" sz="2400" dirty="0"/>
              <a:t>foods and products </a:t>
            </a:r>
            <a:r>
              <a:rPr lang="en-US" sz="2400" dirty="0" smtClean="0"/>
              <a:t>(less carbon </a:t>
            </a:r>
            <a:r>
              <a:rPr lang="en-US" sz="2400" dirty="0"/>
              <a:t>“paw” </a:t>
            </a:r>
            <a:r>
              <a:rPr lang="en-US" sz="2400" dirty="0" smtClean="0"/>
              <a:t>print)</a:t>
            </a:r>
            <a:endParaRPr lang="en-US" sz="2400" dirty="0"/>
          </a:p>
          <a:p>
            <a:r>
              <a:rPr lang="en-US" sz="2400" dirty="0" smtClean="0"/>
              <a:t>Human </a:t>
            </a:r>
            <a:r>
              <a:rPr lang="en-US" sz="2400" dirty="0"/>
              <a:t>products reformulated for pets</a:t>
            </a:r>
          </a:p>
          <a:p>
            <a:r>
              <a:rPr lang="en-US" sz="2400" dirty="0" smtClean="0"/>
              <a:t>Pet </a:t>
            </a:r>
            <a:r>
              <a:rPr lang="en-US" sz="2400" dirty="0"/>
              <a:t>accommodations</a:t>
            </a:r>
          </a:p>
          <a:p>
            <a:r>
              <a:rPr lang="en-US" sz="2400" dirty="0" smtClean="0"/>
              <a:t>Pet </a:t>
            </a:r>
            <a:r>
              <a:rPr lang="en-US" sz="2400" dirty="0"/>
              <a:t>products in stores for other goods and services</a:t>
            </a:r>
          </a:p>
          <a:p>
            <a:r>
              <a:rPr lang="en-US" sz="2400" dirty="0" smtClean="0"/>
              <a:t>Grooming </a:t>
            </a:r>
            <a:r>
              <a:rPr lang="en-US" sz="2400" dirty="0"/>
              <a:t>and cleaning supplies </a:t>
            </a:r>
          </a:p>
          <a:p>
            <a:r>
              <a:rPr lang="en-US" sz="2400" dirty="0" smtClean="0"/>
              <a:t>Computerized </a:t>
            </a:r>
            <a:r>
              <a:rPr lang="en-US" sz="2400" dirty="0"/>
              <a:t>accessories</a:t>
            </a:r>
          </a:p>
          <a:p>
            <a:r>
              <a:rPr lang="en-US" sz="2400" dirty="0" smtClean="0"/>
              <a:t>Convenience </a:t>
            </a:r>
            <a:r>
              <a:rPr lang="en-US" sz="2400" dirty="0"/>
              <a:t>products </a:t>
            </a:r>
          </a:p>
          <a:p>
            <a:r>
              <a:rPr lang="en-US" sz="2400" dirty="0" smtClean="0"/>
              <a:t>Wardrobe </a:t>
            </a:r>
            <a:r>
              <a:rPr lang="en-US" sz="2400" dirty="0"/>
              <a:t>options </a:t>
            </a:r>
          </a:p>
          <a:p>
            <a:r>
              <a:rPr lang="en-US" sz="2400" dirty="0" smtClean="0"/>
              <a:t>Travel </a:t>
            </a:r>
            <a:r>
              <a:rPr lang="en-US" sz="2400" dirty="0"/>
              <a:t>accessories </a:t>
            </a:r>
          </a:p>
          <a:p>
            <a:r>
              <a:rPr lang="en-US" sz="2400" dirty="0" smtClean="0"/>
              <a:t>Personalized gear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8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</a:t>
            </a:r>
            <a:r>
              <a:rPr lang="en-US" sz="2400" dirty="0" smtClean="0"/>
              <a:t>Is </a:t>
            </a:r>
            <a:r>
              <a:rPr lang="en-US" sz="2400" dirty="0" smtClean="0"/>
              <a:t>a New Product?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Broadly </a:t>
            </a:r>
            <a:r>
              <a:rPr lang="en-US" sz="2400" dirty="0"/>
              <a:t>defined, a new product can be a tangible good, something that you can physically touch and feel, or an intangible offering, such as a service or an experience, that a company has not produced before. </a:t>
            </a: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new product can also be a variation of an existing product, such as a new flavor (Cherry Coke or Coke with orange) or an upgraded version of the product such as the many new versions of Apple’s iPhones. </a:t>
            </a: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0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0"/>
            <a:ext cx="7696200" cy="762000"/>
          </a:xfrm>
        </p:spPr>
        <p:txBody>
          <a:bodyPr>
            <a:noAutofit/>
          </a:bodyPr>
          <a:lstStyle/>
          <a:p>
            <a:r>
              <a:rPr lang="en-US" sz="2400" dirty="0"/>
              <a:t>Product Lifecycle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94576" y="6481989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477000"/>
            <a:ext cx="7010400" cy="351453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62000"/>
            <a:ext cx="7728269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3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0"/>
            <a:ext cx="7696200" cy="609600"/>
          </a:xfrm>
        </p:spPr>
        <p:txBody>
          <a:bodyPr>
            <a:noAutofit/>
          </a:bodyPr>
          <a:lstStyle/>
          <a:p>
            <a:r>
              <a:rPr lang="en-US" sz="2200" dirty="0"/>
              <a:t>Product Lifecycle Stages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4928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30480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8229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20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Why Companies Develop New Products and Services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Companies introduce new products and services to meet changing consumer </a:t>
            </a:r>
            <a:r>
              <a:rPr lang="en-US" sz="2400" dirty="0" smtClean="0"/>
              <a:t>needs and to adapt </a:t>
            </a:r>
            <a:r>
              <a:rPr lang="en-US" sz="2400" dirty="0"/>
              <a:t>to changes in the product’s life cycle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 smtClean="0"/>
              <a:t>Changing </a:t>
            </a:r>
            <a:r>
              <a:rPr lang="en-US" sz="2400" dirty="0"/>
              <a:t>Consumer Tastes</a:t>
            </a:r>
          </a:p>
          <a:p>
            <a:r>
              <a:rPr lang="en-US" sz="2400" dirty="0" smtClean="0"/>
              <a:t>Changes </a:t>
            </a:r>
            <a:r>
              <a:rPr lang="en-US" sz="2400" dirty="0"/>
              <a:t>in the Stages of the Lifecycles of </a:t>
            </a:r>
            <a:r>
              <a:rPr lang="en-US" sz="2400" dirty="0" smtClean="0"/>
              <a:t>Products</a:t>
            </a:r>
          </a:p>
          <a:p>
            <a:r>
              <a:rPr lang="en-US" sz="2400" dirty="0"/>
              <a:t>Changes in Technology</a:t>
            </a:r>
          </a:p>
          <a:p>
            <a:r>
              <a:rPr lang="en-US" sz="2400" dirty="0" smtClean="0"/>
              <a:t>Changes </a:t>
            </a:r>
            <a:r>
              <a:rPr lang="en-US" sz="2400" dirty="0"/>
              <a:t>in Legal and Regulatory Requirements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2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nkataraman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VenkataramanTheme</Template>
  <TotalTime>1619</TotalTime>
  <Words>2266</Words>
  <Application>Microsoft Office PowerPoint</Application>
  <PresentationFormat>On-screen Show (4:3)</PresentationFormat>
  <Paragraphs>233</Paragraphs>
  <Slides>30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VenkataramanTheme</vt:lpstr>
      <vt:lpstr>PowerPoint Presentation</vt:lpstr>
      <vt:lpstr>Chapter 4: Product and Service Innovations</vt:lpstr>
      <vt:lpstr>Learning Objectives</vt:lpstr>
      <vt:lpstr>Learning Objectives (Cont’d)</vt:lpstr>
      <vt:lpstr>Operations Profile: Developing New Products and Services in the Pet Industry</vt:lpstr>
      <vt:lpstr>What Is a New Product?</vt:lpstr>
      <vt:lpstr>Product Lifecycle</vt:lpstr>
      <vt:lpstr>Product Lifecycle Stages</vt:lpstr>
      <vt:lpstr>Why Companies Develop New Products and Services</vt:lpstr>
      <vt:lpstr>Reasons for New Product Success</vt:lpstr>
      <vt:lpstr>Reasons for New Product Failure</vt:lpstr>
      <vt:lpstr>Types of Innovation</vt:lpstr>
      <vt:lpstr>How Are New Products Developed?</vt:lpstr>
      <vt:lpstr>Product Lifecycle Management</vt:lpstr>
      <vt:lpstr>The Traditional Approach to New Product Development</vt:lpstr>
      <vt:lpstr>The Stage-Gate Approach to New Product Development</vt:lpstr>
      <vt:lpstr>Operations Profile – New Product Development at Coca-Cola: Illy Issimo</vt:lpstr>
      <vt:lpstr>New Product Development Concepts and Strategies</vt:lpstr>
      <vt:lpstr>The House of Quality</vt:lpstr>
      <vt:lpstr>Concurrent Engineering</vt:lpstr>
      <vt:lpstr>Time-Based Competition</vt:lpstr>
      <vt:lpstr>Using Technology to Develop New Products</vt:lpstr>
      <vt:lpstr>The Evolution of Global Product Development</vt:lpstr>
      <vt:lpstr>Challenges Related to Global Product Development </vt:lpstr>
      <vt:lpstr>Supply Chain Issues Related to New Product Development </vt:lpstr>
      <vt:lpstr>Collaboration Within Supply Chains</vt:lpstr>
      <vt:lpstr>How Are Services Designed?</vt:lpstr>
      <vt:lpstr>Legal and Ethical Issues in New Product Development </vt:lpstr>
      <vt:lpstr>Sustainability Issues in New Product Development</vt:lpstr>
      <vt:lpstr>Sustainability Checklist for New Product Development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Wright, Jennie</cp:lastModifiedBy>
  <cp:revision>117</cp:revision>
  <dcterms:created xsi:type="dcterms:W3CDTF">2006-08-16T00:00:00Z</dcterms:created>
  <dcterms:modified xsi:type="dcterms:W3CDTF">2017-01-04T15:54:34Z</dcterms:modified>
</cp:coreProperties>
</file>